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4E7A2-5120-4CE3-9B01-A55DDE89AE24}" type="datetimeFigureOut">
              <a:rPr lang="ru-RU" smtClean="0"/>
              <a:pPr/>
              <a:t>09.05.2013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EBB40-8F97-41F0-9FBE-B0240844D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780928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Влияние современных технологий на здоровье человека</a:t>
            </a:r>
            <a:endParaRPr lang="ru-RU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akterii_1367853567_preview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132856"/>
            <a:ext cx="3240360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23528" y="692696"/>
            <a:ext cx="49685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это яркий пример целесообразности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нанотехнологий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наноанализатор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портативный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диагностический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 для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диагностики онкологических заболеваний, теперь адаптирован для быстрой диагностики туберкулеза и других инфекционных заболеваний. Быстрая идентификация болезнетворного микроорганизма и определение его устойчивости к антибиотикам важны не только для правильной диагностики заболевания, но и для принятия обоснованного решения по назначению пациенту антибиотиков. С помощью нового прибора это можно сделать всего за 2–3 часа – фантастическое ускорение по сравнению со стандартным методом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культуральной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диагностики, позволяющим получить результаты лишь через две-три недели.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olnechnay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64630"/>
            <a:ext cx="9144000" cy="52933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3265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Солнечные батареи преобразуют солнечную энергию в электрическую…</a:t>
            </a: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124744"/>
            <a:ext cx="5724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Но современные технологии наряду с огромной пользой, имеют ,так сказать, «побочные эффекты»: они могут оказывать  негативное влияние на здоровье человека.</a:t>
            </a:r>
            <a:endParaRPr lang="ru-RU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3" name="Рисунок 2" descr="7698-665eaf5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636912"/>
            <a:ext cx="7272808" cy="4221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5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Компьютеры</a:t>
            </a:r>
            <a:endParaRPr lang="ru-RU" sz="25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Содержимое 4" descr="Компьютерная-программа-напоминалка-об-отдыхе-от-монитора-300x2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980728"/>
            <a:ext cx="4824536" cy="4752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3635896" cy="4691063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Рассматривая влияние компьютеров на здоровье человека можно отметить несколько факторов риска: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-проблемы, связанные с электромагнитным излучением (расстройства нервной системы, снижение иммунитета, расстройства сердечно-сосудистой системы);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-проблемы зрения (чрезмерное напряжение зрительного анализатора);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-проблемы опорно-двигательного аппарата, связанные с сидячим положением при работе на компьютере.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3008313" cy="1162050"/>
          </a:xfrm>
        </p:spPr>
        <p:txBody>
          <a:bodyPr anchor="ctr"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Автомобили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Содержимое 4" descr="image_10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504056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908720"/>
            <a:ext cx="3635896" cy="4691063"/>
          </a:xfrm>
        </p:spPr>
        <p:txBody>
          <a:bodyPr>
            <a:noAutofit/>
          </a:bodyPr>
          <a:lstStyle/>
          <a:p>
            <a:r>
              <a:rPr lang="ru-RU" sz="1900" dirty="0" smtClean="0"/>
              <a:t>Негативное влияние использования автомобилей заключается в следующем:</a:t>
            </a:r>
          </a:p>
          <a:p>
            <a:r>
              <a:rPr lang="ru-RU" sz="1900" dirty="0" smtClean="0"/>
              <a:t>-загрязнение окружающей среды выхлопными газами, что приводит к изменению состава вдыхаемого человеком воздуха, а также «убивает» растительность;</a:t>
            </a:r>
          </a:p>
          <a:p>
            <a:r>
              <a:rPr lang="ru-RU" sz="1900" dirty="0" smtClean="0"/>
              <a:t>-шумовые воздействия на психику человека в больших городах;</a:t>
            </a:r>
          </a:p>
          <a:p>
            <a:r>
              <a:rPr lang="ru-RU" sz="1900" dirty="0" smtClean="0"/>
              <a:t>-психологическое напряжение, стрессы, связанные с застоями в «пробках», с авариями и их последствиями;</a:t>
            </a:r>
          </a:p>
          <a:p>
            <a:r>
              <a:rPr lang="ru-RU" sz="1900" dirty="0" smtClean="0"/>
              <a:t>-гиподинамия (малоподвижность) и др.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196752"/>
          </a:xfrm>
        </p:spPr>
        <p:txBody>
          <a:bodyPr anchor="ctr">
            <a:normAutofit/>
          </a:bodyPr>
          <a:lstStyle/>
          <a:p>
            <a:pPr algn="ctr"/>
            <a:r>
              <a:rPr lang="ru-RU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Интернет</a:t>
            </a:r>
            <a:endParaRPr lang="ru-RU" sz="3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Содержимое 4" descr="social-lans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2700"/>
            <a:ext cx="5389438" cy="40905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908720"/>
            <a:ext cx="3491880" cy="46910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Всемирная сеть Интернет тоже имеет  ряд недостатков:</a:t>
            </a:r>
          </a:p>
          <a:p>
            <a:r>
              <a:rPr lang="ru-RU" sz="2000" dirty="0" smtClean="0"/>
              <a:t>-быстро развивающаяся зависимость, характеризующаяся прочностью  и устойчивостью;</a:t>
            </a:r>
          </a:p>
          <a:p>
            <a:r>
              <a:rPr lang="ru-RU" sz="2000" dirty="0" smtClean="0"/>
              <a:t>-множество непристойной и деструктивной информации пагубно влияющей на психику детей и подростков;</a:t>
            </a:r>
          </a:p>
          <a:p>
            <a:r>
              <a:rPr lang="ru-RU" sz="2000" dirty="0" smtClean="0"/>
              <a:t>-чрезмерное общение в социальных сетях негативно сказывается на состоянии психической сферы личности;</a:t>
            </a:r>
          </a:p>
          <a:p>
            <a:r>
              <a:rPr lang="ru-RU" sz="2000" dirty="0" smtClean="0"/>
              <a:t>-снижение двигательной активности вследствие непрерывного использования Интернета.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836712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Вот несколько статистических данных о социальных сетях: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Более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людей, родившихся в новом веке, имеют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аккаунты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различных социальных сетях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Шансы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того, что среднестатистический человек младше тридцати лет состоит в какой-либо социальной сети — более 50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численности 3-я страна в мире, после Китая и Индии, с населением около миллиарда человек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Количество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поисковых запросов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превысило один миллиард в день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Половина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всех пользователей проводит от одного до пяти часов в неделю за общением в социальных сетях.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images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933056"/>
            <a:ext cx="3672408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Число 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автомобилей, зарегистрированных в масштабах всего мира, перевалило  за миллиард еще в 2010 </a:t>
            </a:r>
            <a:r>
              <a:rPr lang="ru-RU" b="1" i="1" dirty="0" smtClean="0">
                <a:solidFill>
                  <a:srgbClr val="0070C0"/>
                </a:solidFill>
                <a:latin typeface="Georgia" pitchFamily="18" charset="0"/>
              </a:rPr>
              <a:t>году. Один легковой автомобиль ежегодно поглощает из атмосферы в среднем более 4 тонн кислорода, выбрасывая с отработавшими газами примерно 800 кг окиси углерода, около 40 кг оксидов азота и почти 200 кг различных углеводородов. Нетрудно понять насколько вредны и пагубны выбросы газов…</a:t>
            </a:r>
            <a:endParaRPr lang="ru-RU" b="1" i="1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3" name="Рисунок 2" descr="201108221505_traffic_new_main-575x2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8352928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437112"/>
            <a:ext cx="784887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Научно-технический прогресс, несомненно, помогает и упрощает жизнь современного человека, позволяя, тем самым, повысить эффективность его труда, постоянно совершенствоваться и поддерживать свое психическое физическое здоровье!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54580296_ecolog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4644008" cy="19442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 descr="itogi-pic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764704"/>
            <a:ext cx="4248472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064896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Однако современные технологии и инновации при чрезмерном или неправильном использовании могут негативно влиять на здоровье человека. Прежде всего, это снижение двигательной активности в связи с компьютеризацией и автоматизацией производства, а также в связи с виртуализацией торговли и общения. Это приводит к увеличению риска </a:t>
            </a:r>
            <a:r>
              <a:rPr lang="ru-RU" sz="2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сердечно-сосудистых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заболеваний, заболеваний опорно-двигательного аппарата, а также нарушениям нервной системы</a:t>
            </a:r>
            <a:endParaRPr lang="ru-RU" sz="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heart4life_1h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861048"/>
            <a:ext cx="2592288" cy="23370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Рисунок 3" descr="rty1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645024"/>
            <a:ext cx="2265040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информация</a:t>
            </a:r>
            <a:endParaRPr lang="ru-RU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default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060848"/>
            <a:ext cx="4081475" cy="28631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9512" y="1225689"/>
            <a:ext cx="4032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каждым днем современные технологии все прочнее входят в жизнь обычных людей и становятся просто неотъемлемой ее частью. Впрочем, нельзя сказать, что подобный прогресс является негативным явлением и не приносит никакой пользы обществу, ведь всевозможные технологии, сложные программы, беспроводные сети, импульсы и прочие малопонятные обычным людям вещи созданы исключительно для того, чтобы максимально упростить и улучшить жизнь каждого человека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780928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Влияние современных технологий на здоровье человека</a:t>
            </a:r>
            <a:endParaRPr lang="ru-RU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63688" y="0"/>
            <a:ext cx="5486400" cy="56673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5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Машиностроительные технологии</a:t>
            </a:r>
            <a:endParaRPr lang="ru-RU" sz="2500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2" name="Рисунок 11" descr="images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143" r="7143"/>
          <a:stretch>
            <a:fillRect/>
          </a:stretch>
        </p:blipFill>
        <p:spPr/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95536" y="5013176"/>
            <a:ext cx="8424936" cy="1584176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 будь, например, ракеты,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человек так никогда и не увидел бы, как выглядит наша планета, не имел бы сотовой связи, телевидения, не получил многих интересных технологий, которые родились в космосе.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/>
          <a:lstStyle/>
          <a:p>
            <a:r>
              <a:rPr lang="ru-RU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Компьютерные технологии</a:t>
            </a:r>
            <a:endParaRPr lang="ru-RU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4497388" cy="1152128"/>
          </a:xfrm>
        </p:spPr>
        <p:txBody>
          <a:bodyPr>
            <a:noAutofit/>
          </a:bodyPr>
          <a:lstStyle/>
          <a:p>
            <a:r>
              <a:rPr lang="ru-RU" sz="1500" i="1" dirty="0" smtClean="0">
                <a:solidFill>
                  <a:schemeClr val="bg1"/>
                </a:solidFill>
              </a:rPr>
              <a:t>В наше время практически все в мире процессы исполняются при помощи компьютерных технологий, а иногда даже полностью контролируются машинами. Их можно встретить повсюду: в учебных заведениях, больницах, аэропортах, военных частях и других самых разнообразных местах.</a:t>
            </a:r>
            <a:endParaRPr lang="ru-RU" sz="1500" i="1" dirty="0">
              <a:solidFill>
                <a:schemeClr val="bg1"/>
              </a:solidFill>
            </a:endParaRPr>
          </a:p>
        </p:txBody>
      </p:sp>
      <p:pic>
        <p:nvPicPr>
          <p:cNvPr id="10" name="Содержимое 9" descr="images1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36912"/>
            <a:ext cx="3600400" cy="2952328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620688"/>
            <a:ext cx="4498975" cy="1554187"/>
          </a:xfrm>
        </p:spPr>
        <p:txBody>
          <a:bodyPr>
            <a:normAutofit/>
          </a:bodyPr>
          <a:lstStyle/>
          <a:p>
            <a:r>
              <a:rPr lang="ru-RU" sz="1500" i="1" dirty="0" smtClean="0">
                <a:solidFill>
                  <a:schemeClr val="bg1"/>
                </a:solidFill>
              </a:rPr>
              <a:t>И, конечно же, у всех дома есть компьютеры – для учебы и развлечения. Тем не менее, существуют аргументы как в пользу этих технологических достижений, так и против них.</a:t>
            </a:r>
            <a:endParaRPr lang="ru-RU" sz="1500" i="1" dirty="0">
              <a:solidFill>
                <a:schemeClr val="bg1"/>
              </a:solidFill>
            </a:endParaRPr>
          </a:p>
        </p:txBody>
      </p:sp>
      <p:pic>
        <p:nvPicPr>
          <p:cNvPr id="11" name="Содержимое 10" descr="default4.jpe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564904"/>
            <a:ext cx="3888432" cy="3024336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Lef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273050"/>
            <a:ext cx="3816424" cy="1162050"/>
          </a:xfrm>
        </p:spPr>
        <p:txBody>
          <a:bodyPr>
            <a:normAutofit/>
          </a:bodyPr>
          <a:lstStyle/>
          <a:p>
            <a:pPr algn="ctr"/>
            <a:r>
              <a:rPr lang="ru-RU" sz="25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Телекоммуникационные технологии</a:t>
            </a:r>
            <a:endParaRPr lang="ru-RU" sz="25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" name="Содержимое 9" descr="default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14863" y="980728"/>
            <a:ext cx="5529137" cy="4968552"/>
          </a:xfrm>
          <a:prstGeom prst="ellipse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3465513" cy="4691063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Основными системами коммуникаций являются:</a:t>
            </a:r>
          </a:p>
          <a:p>
            <a:r>
              <a:rPr lang="ru-RU" sz="2000" dirty="0" smtClean="0"/>
              <a:t>-широковещательные радио и телевизионные сети;</a:t>
            </a:r>
          </a:p>
          <a:p>
            <a:r>
              <a:rPr lang="ru-RU" sz="2000" dirty="0" smtClean="0"/>
              <a:t>-проводные системы связи;</a:t>
            </a:r>
          </a:p>
          <a:p>
            <a:r>
              <a:rPr lang="ru-RU" sz="2000" dirty="0" smtClean="0"/>
              <a:t>-радиосистемы связи;</a:t>
            </a:r>
          </a:p>
          <a:p>
            <a:r>
              <a:rPr lang="ru-RU" sz="2000" dirty="0" smtClean="0"/>
              <a:t>-национальные и международные компьютерные сети;</a:t>
            </a:r>
          </a:p>
          <a:p>
            <a:r>
              <a:rPr lang="ru-RU" sz="2000" dirty="0" smtClean="0"/>
              <a:t>-цифровые сети интегрального обслуживания.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4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Польза современных технологий для здоровья человека</a:t>
            </a:r>
            <a:endParaRPr lang="ru-RU" sz="2400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3635896" cy="5422900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Возможность оперативного получения необходимой информации, что позволяет значительно уменьшить физические и психические затраты на ее поиск.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Использование различных развлекательных средств, снимающих психологическое и физическое напряжение.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Получение новых легкодоступных знаний, что оказывает позитивное воздействие на интеллектуальную сферу человека.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Удовлетворение эстетических потребностей человека, получение удовольствия от просмотра самых удивительных и красивых мест нашей планеты и др.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Повышение уровня коммуникации между людьми.</a:t>
            </a:r>
            <a:endParaRPr lang="ru-RU" sz="1600" dirty="0"/>
          </a:p>
        </p:txBody>
      </p:sp>
      <p:pic>
        <p:nvPicPr>
          <p:cNvPr id="9" name="Содержимое 8" descr="default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1124744"/>
            <a:ext cx="5256584" cy="4032448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32656"/>
            <a:ext cx="5184576" cy="3989809"/>
          </a:xfrm>
          <a:prstGeom prst="rect">
            <a:avLst/>
          </a:prstGeom>
          <a:ln>
            <a:noFill/>
          </a:ln>
          <a:effectLst>
            <a:softEdge rad="63500"/>
          </a:effectLst>
          <a:scene3d>
            <a:camera prst="perspectiveLeft"/>
            <a:lightRig rig="threePt" dir="t"/>
          </a:scene3d>
        </p:spPr>
      </p:pic>
      <p:sp>
        <p:nvSpPr>
          <p:cNvPr id="7" name="TextBox 6"/>
          <p:cNvSpPr txBox="1"/>
          <p:nvPr/>
        </p:nvSpPr>
        <p:spPr>
          <a:xfrm>
            <a:off x="1619672" y="501317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 имеют возможность поддерживать общение друг с другом, находясь на разных концах света…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96952"/>
            <a:ext cx="4608512" cy="33198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1052736"/>
            <a:ext cx="9144000" cy="4385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25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Телевидение и видеоигры  - развлечение, удовольствие, отдых</a:t>
            </a:r>
            <a:endParaRPr lang="ru-RU" sz="225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images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140968"/>
            <a:ext cx="3528392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692696"/>
            <a:ext cx="5904656" cy="32403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51520" y="4653136"/>
            <a:ext cx="8892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с недавнего времени мы можем «находиться в сети» независимо от местоположения!</a:t>
            </a:r>
            <a:endParaRPr lang="ru-RU" sz="2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4D2E8A-D3AF-4F5A-AA60-5A31607022C1}"/>
</file>

<file path=customXml/itemProps2.xml><?xml version="1.0" encoding="utf-8"?>
<ds:datastoreItem xmlns:ds="http://schemas.openxmlformats.org/officeDocument/2006/customXml" ds:itemID="{CF74ABFE-1F93-459A-A21C-098806245F15}"/>
</file>

<file path=customXml/itemProps3.xml><?xml version="1.0" encoding="utf-8"?>
<ds:datastoreItem xmlns:ds="http://schemas.openxmlformats.org/officeDocument/2006/customXml" ds:itemID="{290011E7-5257-4C03-A808-351CC349A4DD}"/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897</Words>
  <Application>Microsoft Office PowerPoint</Application>
  <PresentationFormat>Экран (4:3)</PresentationFormat>
  <Paragraphs>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Общая информация</vt:lpstr>
      <vt:lpstr>Машиностроительные технологии</vt:lpstr>
      <vt:lpstr>Компьютерные технологии</vt:lpstr>
      <vt:lpstr>Телекоммуникационные технологии</vt:lpstr>
      <vt:lpstr>Польза современных технологий для здоровья человека</vt:lpstr>
      <vt:lpstr>Слайд 7</vt:lpstr>
      <vt:lpstr>Слайд 8</vt:lpstr>
      <vt:lpstr>Слайд 9</vt:lpstr>
      <vt:lpstr>Слайд 10</vt:lpstr>
      <vt:lpstr>Слайд 11</vt:lpstr>
      <vt:lpstr>Слайд 12</vt:lpstr>
      <vt:lpstr>Компьютеры</vt:lpstr>
      <vt:lpstr>Автомобили</vt:lpstr>
      <vt:lpstr>Интернет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Drigal</dc:creator>
  <cp:lastModifiedBy>Drigal</cp:lastModifiedBy>
  <cp:revision>42</cp:revision>
  <dcterms:created xsi:type="dcterms:W3CDTF">2013-05-09T08:29:12Z</dcterms:created>
  <dcterms:modified xsi:type="dcterms:W3CDTF">2013-05-09T19:25:31Z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